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kılavuz, Meal-i Kerim sitesini üye olmadan (kayıtsız ziyaretçi) ve üye olarak nasıl kullanacağınızı ekran görüntüleriyle gösterir.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Kılavuz iki bölümden oluşur: önce üye olmadan yapılanlar, sonra üyelere özel özellikler.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 sayfa sureleri kart olarak listeler. Üst menü bütün sayfalarda aynıdır.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Sure listesi sıralanabilir ve aranabilir bir tablodur.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ayetin yanında bir onay kutusu ve üç nokta menüsü vardır.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Örnekte Bakara 255 (Ayetel Kürsi) Arapça-Türkçe sekmesinde görülüyor.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Üye olmayanlar menüde Kopyala işlemini kullanabilir; diğer iki işlem için giriş gerekir.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Arapça-Sayfa sekmesi yalnızca giriş yapmış üyelere görünür. Hangi mushafın gösterileceği Hesabım → Seçenekler'den seçilir.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Örnek aramada "sabır" kelimesi yazılmıştır.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"Bak:" yazan maddeler sizi asıl maddeye yönlendirir.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 dosyaları sure sure ve cüz cüz dinlenebilir.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İletişim formu üye olmadan da kullanılabilir.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Kayıt formunda reCAPTCHA doğrulaması çıkabilir.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Kaldığım yer, ayet menüsündeki "Kaldığım Yer İşaretle" ile belirlenir.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Sayfanın altındaki Ayet Punto bölümünden ayet yazı boyutunu da ayarlayabilirsiniz.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iki tercih yalnızca üyeler için geçerlidir. Mushaf listesindeki seçenekler site yönetiminin etkinleştirdiği mushaflardır.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Üç nokta menüsünün üyelere açılan seçenekleri.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Favoriler sayfasında Türkçe, Arapça-Türkçe ve Arapça sekmeleri bulunur.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Listeye eklenen ayet, listenin sayfasında ★ ile işaretli kaldığım yer bilgisini de gösterir.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Liste sayfasındaki çubuk, listenin tamamı için çalışır.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Ayet Notlarım sayfasına Hesabım menüsünden ulaşılır.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özellik hem üyeler hem de üye olmayanlar için çalışır; üye işlemleri üyelik gerektirir.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Özet tablo: soldaki sütun kayıtsız, sağdaki sütun üye kullanım olanaklarıdır.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Kapanış.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image" Target="../media/image-9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image" Target="../media/image-1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image" Target="../media/image-13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image" Target="../media/image-14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image" Target="../media/image-15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image" Target="../media/image-16-2.jpg"/><Relationship Id="rId3" Type="http://schemas.openxmlformats.org/officeDocument/2006/relationships/image" Target="../media/image-16-3.jpg"/><Relationship Id="rId4" Type="http://schemas.openxmlformats.org/officeDocument/2006/relationships/image" Target="../media/image-16-4.jpg"/><Relationship Id="rId5" Type="http://schemas.openxmlformats.org/officeDocument/2006/relationships/image" Target="../media/image-16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image" Target="../media/image-19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image" Target="../media/image-21-2.jpg"/><Relationship Id="rId3" Type="http://schemas.openxmlformats.org/officeDocument/2006/relationships/image" Target="../media/image-21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image" Target="../media/image-2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F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4173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C9A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KULLANIM KILAVUZU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82880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Meal-i Kerim</a:t>
            </a:r>
            <a:endParaRPr lang="en-US" sz="5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06324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Siteyi üye olmadan ve üye olarak kullanma rehberi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42519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A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Yüce Kur'an'ın Manası ve Mesajı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59893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309360" y="914400"/>
            <a:ext cx="5394960" cy="3695992"/>
          </a:xfrm>
          <a:prstGeom prst="roundRect">
            <a:avLst>
              <a:gd name="adj" fmla="val 1732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37376" y="101498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92824" y="101498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748272" y="101498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22592" y="97383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114032" y="97383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</a:t>
            </a:r>
            <a:endParaRPr lang="en-US" sz="850" dirty="0"/>
          </a:p>
        </p:txBody>
      </p:sp>
      <p:pic>
        <p:nvPicPr>
          <p:cNvPr id="13" name="Image 0" descr="Meal-i Kerim ana sayfası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4224" y="1207008"/>
            <a:ext cx="5285232" cy="3348520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8686800" y="4160520"/>
            <a:ext cx="3200400" cy="1935146"/>
          </a:xfrm>
          <a:prstGeom prst="roundRect">
            <a:avLst>
              <a:gd name="adj" fmla="val 330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814816" y="426110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970264" y="426110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9125712" y="426110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400032" y="4219956"/>
            <a:ext cx="224028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9491472" y="4219956"/>
            <a:ext cx="20574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mealikerim.com/favorilerim</a:t>
            </a:r>
            <a:endParaRPr lang="en-US" sz="850" dirty="0"/>
          </a:p>
        </p:txBody>
      </p:sp>
      <p:pic>
        <p:nvPicPr>
          <p:cNvPr id="20" name="Image 1" descr="Favori ayetlerim sayfası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1664" y="4453128"/>
            <a:ext cx="3090672" cy="15876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88797" cy="246888"/>
          </a:xfrm>
          <a:prstGeom prst="roundRect">
            <a:avLst>
              <a:gd name="adj" fmla="val 44444"/>
            </a:avLst>
          </a:prstGeom>
          <a:solidFill>
            <a:srgbClr val="4266B0"/>
          </a:solidFill>
          <a:ln>
            <a:solidFill>
              <a:srgbClr val="4266B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HERKES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Siteyi iki şekilde kullanabilirsiniz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 olmadan okuyabilir, üye olduğunuzda kendi çalışma alanınızı oluşturabilirsiniz.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600200"/>
            <a:ext cx="5440680" cy="43434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25400" dir="5400000">
              <a:srgbClr val="000000">
                <a:alpha val="14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1874520"/>
            <a:ext cx="1057046" cy="256032"/>
          </a:xfrm>
          <a:prstGeom prst="roundRect">
            <a:avLst>
              <a:gd name="adj" fmla="val 42857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2402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Üye olmadan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834640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Sureleri, cüzleri ve fihristi okuyun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ve konu arayın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Sesli meali dinleyin ve indirin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Ayetleri kopyalayın, arkadaşınıza gönderin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Siteyi Türkçe, İngilizce veya Rusça kullanın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53492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Hiçbir kayıt gerekmez.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91072" y="1600200"/>
            <a:ext cx="5440680" cy="43434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  <a:effectLst>
            <a:outerShdw sx="100000" sy="100000" kx="0" ky="0" algn="bl" rotWithShape="0" blurRad="127000" dist="25400" dir="5400000">
              <a:srgbClr val="000000">
                <a:alpha val="14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11112" y="1874520"/>
            <a:ext cx="636422" cy="256032"/>
          </a:xfrm>
          <a:prstGeom prst="roundRect">
            <a:avLst>
              <a:gd name="adj" fmla="val 42857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6611112" y="22402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Üye olarak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6611112" y="2834640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 olmadan yapılabilen her şey, ayrıca: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Favori ayetlerinizi kaydedin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Kendi ayet listelerinizi oluşturun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Ayetlere not alın, kaldığınız yeri işaretleyin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Arapça-Sayfa sekmesinde mushaf sayfalarını okuyun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 ve yorumlarınızı site yönetimine iletin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ve notlarınızı Word olarak ya da e-postayla paylaşın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11112" y="53492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 olmak için ad, e-posta ve şifre yeterlidir.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 sayfa ve üst menü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sayfanın üstünde aynı menüyü bulursunuz.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949440" cy="4680851"/>
          </a:xfrm>
          <a:prstGeom prst="roundRect">
            <a:avLst>
              <a:gd name="adj" fmla="val 1367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</a:t>
            </a:r>
            <a:endParaRPr lang="en-US" sz="850" dirty="0"/>
          </a:p>
        </p:txBody>
      </p:sp>
      <p:pic>
        <p:nvPicPr>
          <p:cNvPr id="13" name="Image 0" descr="Ekran görüntüsü: mealikerim.co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839712" cy="4333379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2696898" y="254676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698732" y="190846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6377068" y="254676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704816" y="254676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512064" y="403672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7818120" y="16184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8202168" y="1581912"/>
            <a:ext cx="35478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Üst menü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Anasayfa, Hakkımızda, Fihrist, Sure Listesi, Cüz Listesi, Sesli Meal ve İletişim.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7818120" y="251460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8202168" y="2478024"/>
            <a:ext cx="35478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Arama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Büyüteç simgesi arama kutusunu açar.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7818120" y="3410712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8202168" y="3374136"/>
            <a:ext cx="35478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 / Kayıt Ol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Üyelik işlemleri buradan yapılır.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7818120" y="4306824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8202168" y="4270248"/>
            <a:ext cx="35478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 seçimi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EN: İngilizce, RU: Rusça. Site üç dilde kullanılabilir.</a:t>
            </a:r>
            <a:endParaRPr lang="en-US" sz="1350" dirty="0"/>
          </a:p>
        </p:txBody>
      </p:sp>
      <p:sp>
        <p:nvSpPr>
          <p:cNvPr id="27" name="Text 24"/>
          <p:cNvSpPr/>
          <p:nvPr/>
        </p:nvSpPr>
        <p:spPr>
          <a:xfrm>
            <a:off x="7818120" y="520293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8202168" y="5166360"/>
            <a:ext cx="35478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Sure kartları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karta tıklayarak sureyi açın.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Sure listesi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114 sureyi tek tabloda görün, arayın ve sıralayın.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949440" cy="4680851"/>
          </a:xfrm>
          <a:prstGeom prst="roundRect">
            <a:avLst>
              <a:gd name="adj" fmla="val 1367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mealikerim.com/sureler</a:t>
            </a:r>
            <a:endParaRPr lang="en-US" sz="850" dirty="0"/>
          </a:p>
        </p:txBody>
      </p:sp>
      <p:pic>
        <p:nvPicPr>
          <p:cNvPr id="13" name="Image 0" descr="Ekran görüntüsü: mealikerim.com/surel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839712" cy="4333379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164157" y="261117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476207" y="261117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12064" y="314992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512064" y="336658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7818120" y="16184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02168" y="158191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Sayfada kaç kayıt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"Tümü" ya da sayfa başına kayıt sayısını seçin.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7818120" y="267004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8202168" y="263347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Kutuya yazdıkça liste süzülür.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7818120" y="37216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02168" y="368503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Sütun başlıkları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Başlığa tıklayarak listeyi sure no, ad, nüzul yeri, nüzul sırası veya ayet sayısına göre sıralayın.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7818120" y="477316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8202168" y="473659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Sure satırı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Sure adına tıklayarak sureyi açın.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Sure sayfası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surenin ayetlerini okuyun, dinleyin ve işlem yapın.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949440" cy="4680851"/>
          </a:xfrm>
          <a:prstGeom prst="roundRect">
            <a:avLst>
              <a:gd name="adj" fmla="val 1367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mealikerim.com/2/bakara</a:t>
            </a:r>
            <a:endParaRPr lang="en-US" sz="850" dirty="0"/>
          </a:p>
        </p:txBody>
      </p:sp>
      <p:pic>
        <p:nvPicPr>
          <p:cNvPr id="13" name="Image 0" descr="Ekran görüntüsü: mealikerim.com/2/bakar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839712" cy="4333379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316633" y="324361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623703" y="359899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12064" y="427773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585153" y="500972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7050087" y="506942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7005161" y="530947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7818120" y="16184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8202168" y="1581912"/>
            <a:ext cx="35478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Önceki / sonraki sure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 oklarla komşu surelere geçin.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7818120" y="236829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02168" y="2331720"/>
            <a:ext cx="35478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Sesli dinleme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Surenin tamamını oynatın ya da indirin.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7818120" y="3118104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8202168" y="3081528"/>
            <a:ext cx="35478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Okuma sekmeleri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Türkçe, Arapça-Türkçe ve Arapça.</a:t>
            </a:r>
            <a:endParaRPr lang="en-US" sz="1350" dirty="0"/>
          </a:p>
        </p:txBody>
      </p:sp>
      <p:sp>
        <p:nvSpPr>
          <p:cNvPr id="26" name="Text 23"/>
          <p:cNvSpPr/>
          <p:nvPr/>
        </p:nvSpPr>
        <p:spPr>
          <a:xfrm>
            <a:off x="7818120" y="3867912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8202168" y="3831336"/>
            <a:ext cx="35478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numarası ve meal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Sure:ayet numarası ve ayetin meali.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7818120" y="461772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8202168" y="4581144"/>
            <a:ext cx="35478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Onay kutusu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Birden fazla ayetle işlem için ayetleri işaretleyin.</a:t>
            </a:r>
            <a:endParaRPr lang="en-US" sz="1350" dirty="0"/>
          </a:p>
        </p:txBody>
      </p:sp>
      <p:sp>
        <p:nvSpPr>
          <p:cNvPr id="30" name="Text 27"/>
          <p:cNvSpPr/>
          <p:nvPr/>
        </p:nvSpPr>
        <p:spPr>
          <a:xfrm>
            <a:off x="7818120" y="53675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8202168" y="5330952"/>
            <a:ext cx="35478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menüsü (⋮)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Kopyalama ve diğer işlemler.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Üç okuma biçimi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Sekmeler, ayetleri istediğiniz biçimde okumanızı sağlar.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7099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1673352"/>
            <a:ext cx="36393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Türkçe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meal metni.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57200" y="26243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41248" y="2587752"/>
            <a:ext cx="36393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Arapça-Türkçe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ayetin Arapça metni ve altında meali.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57200" y="35387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841248" y="3502152"/>
            <a:ext cx="36393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Arapça metin.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457200" y="4526280"/>
            <a:ext cx="4023360" cy="1600200"/>
          </a:xfrm>
          <a:prstGeom prst="roundRect">
            <a:avLst>
              <a:gd name="adj" fmla="val 4571"/>
            </a:avLst>
          </a:prstGeom>
          <a:solidFill>
            <a:srgbClr val="E4F2F6"/>
          </a:solidFill>
          <a:ln w="12700">
            <a:solidFill>
              <a:srgbClr val="E4F2F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4590288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E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Üyelere ipucu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 yapınca dördüncü bir sekme, Arapça-Sayfa (mushaf sayfa görüntüsü) açılır.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Hesabım → Seçenekler'den Arapça metnin Latin harfleriyle okunuşunu (transkripsiyon) da ekleyebilirsiniz.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937760" y="1554480"/>
            <a:ext cx="6812280" cy="4020103"/>
          </a:xfrm>
          <a:prstGeom prst="roundRect">
            <a:avLst>
              <a:gd name="adj" fmla="val 1592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506577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22122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37667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5099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74243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mealikerim.com/2/bakara/255</a:t>
            </a:r>
            <a:endParaRPr lang="en-US" sz="850" dirty="0"/>
          </a:p>
        </p:txBody>
      </p:sp>
      <p:pic>
        <p:nvPicPr>
          <p:cNvPr id="21" name="Image 0" descr="Ekran görüntüsü: mealikerim.com/2/bakara/25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2624" y="1847088"/>
            <a:ext cx="6702552" cy="3672631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6079551" y="294351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137739" y="294351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10195973" y="294351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Ayet menüsü (üye olmadan)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ayetin yanındaki üç nokta (⋮) menüsü.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309360" cy="3319898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mealikerim.com/2/bakara/153</a:t>
            </a:r>
            <a:endParaRPr lang="en-US" sz="850" dirty="0"/>
          </a:p>
        </p:txBody>
      </p:sp>
      <p:pic>
        <p:nvPicPr>
          <p:cNvPr id="13" name="Image 0" descr="Ekran görüntüsü: mealikerim.com/2/bakara/15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199632" cy="2972426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969239" y="364454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101065" y="418437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12064" y="432798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457200" y="516698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841248" y="5130410"/>
            <a:ext cx="5925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Üç nokta düğmesi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Menüyü açar.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457200" y="551445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841248" y="5477882"/>
            <a:ext cx="5925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Açılan menü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Sağdaki büyütülmüş görünüme bakın.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457200" y="586193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841248" y="5825354"/>
            <a:ext cx="5925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 kutu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Üyelik daveti: favori, liste ve kaldığınız yer için üye olun.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7498080" y="1554480"/>
            <a:ext cx="3291840" cy="2701002"/>
          </a:xfrm>
          <a:prstGeom prst="roundRect">
            <a:avLst>
              <a:gd name="adj" fmla="val 2370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762609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778154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93699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27" name="Image 1" descr="Ayet menüsü, büyütülmüş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944" y="1847088"/>
            <a:ext cx="3182112" cy="235353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7552944" y="204568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050" dirty="0"/>
          </a:p>
        </p:txBody>
      </p:sp>
      <p:sp>
        <p:nvSpPr>
          <p:cNvPr id="29" name="Text 25"/>
          <p:cNvSpPr/>
          <p:nvPr/>
        </p:nvSpPr>
        <p:spPr>
          <a:xfrm>
            <a:off x="7552944" y="2453812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050" dirty="0"/>
          </a:p>
        </p:txBody>
      </p:sp>
      <p:sp>
        <p:nvSpPr>
          <p:cNvPr id="30" name="Text 26"/>
          <p:cNvSpPr/>
          <p:nvPr/>
        </p:nvSpPr>
        <p:spPr>
          <a:xfrm>
            <a:off x="7552944" y="2861938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050" dirty="0"/>
          </a:p>
        </p:txBody>
      </p:sp>
      <p:sp>
        <p:nvSpPr>
          <p:cNvPr id="31" name="Text 27"/>
          <p:cNvSpPr/>
          <p:nvPr/>
        </p:nvSpPr>
        <p:spPr>
          <a:xfrm>
            <a:off x="7223760" y="454809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100" dirty="0"/>
          </a:p>
        </p:txBody>
      </p:sp>
      <p:sp>
        <p:nvSpPr>
          <p:cNvPr id="32" name="Text 28"/>
          <p:cNvSpPr txBox="1"/>
          <p:nvPr/>
        </p:nvSpPr>
        <p:spPr>
          <a:xfrm>
            <a:off x="7607808" y="4511514"/>
            <a:ext cx="418795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Kopyala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Ayeti panoya kopyalar; istediğiniz yere yapıştırın.</a:t>
            </a:r>
            <a:endParaRPr lang="en-US" sz="1350" dirty="0"/>
          </a:p>
        </p:txBody>
      </p:sp>
      <p:sp>
        <p:nvSpPr>
          <p:cNvPr id="33" name="Text 29"/>
          <p:cNvSpPr/>
          <p:nvPr/>
        </p:nvSpPr>
        <p:spPr>
          <a:xfrm>
            <a:off x="7223760" y="518817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100" dirty="0"/>
          </a:p>
        </p:txBody>
      </p:sp>
      <p:sp>
        <p:nvSpPr>
          <p:cNvPr id="34" name="Text 30"/>
          <p:cNvSpPr txBox="1"/>
          <p:nvPr/>
        </p:nvSpPr>
        <p:spPr>
          <a:xfrm>
            <a:off x="7607808" y="5151594"/>
            <a:ext cx="418795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Kaldığım Yer İşaretle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 yapmanızı ister (üyelere özel).</a:t>
            </a:r>
            <a:endParaRPr lang="en-US" sz="1350" dirty="0"/>
          </a:p>
        </p:txBody>
      </p:sp>
      <p:sp>
        <p:nvSpPr>
          <p:cNvPr id="35" name="Text 31"/>
          <p:cNvSpPr/>
          <p:nvPr/>
        </p:nvSpPr>
        <p:spPr>
          <a:xfrm>
            <a:off x="7223760" y="582825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100" dirty="0"/>
          </a:p>
        </p:txBody>
      </p:sp>
      <p:sp>
        <p:nvSpPr>
          <p:cNvPr id="36" name="Text 32"/>
          <p:cNvSpPr txBox="1"/>
          <p:nvPr/>
        </p:nvSpPr>
        <p:spPr>
          <a:xfrm>
            <a:off x="7607808" y="5791674"/>
            <a:ext cx="418795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Favorilerime Ekle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 yapmanızı ister (üyelere özel).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88797" cy="246888"/>
          </a:xfrm>
          <a:prstGeom prst="roundRect">
            <a:avLst>
              <a:gd name="adj" fmla="val 44444"/>
            </a:avLst>
          </a:prstGeom>
          <a:solidFill>
            <a:srgbClr val="4266B0"/>
          </a:solidFill>
          <a:ln>
            <a:solidFill>
              <a:srgbClr val="4266B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HERKES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Cüz listesi ve cüz sayfası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Kur'an'ı 30 cüz halinde, sayfa sayfa okuyun.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440680" cy="3177258"/>
          </a:xfrm>
          <a:prstGeom prst="roundRect">
            <a:avLst>
              <a:gd name="adj" fmla="val 2015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mealikerim.com/cuzler</a:t>
            </a:r>
            <a:endParaRPr lang="en-US" sz="850" dirty="0"/>
          </a:p>
        </p:txBody>
      </p:sp>
      <p:pic>
        <p:nvPicPr>
          <p:cNvPr id="13" name="Image 0" descr="Ekran görüntüsü: mealikerim.com/cuzl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330952" cy="2829786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2290326" y="262280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6309360" y="1554480"/>
            <a:ext cx="5440680" cy="3268542"/>
          </a:xfrm>
          <a:prstGeom prst="roundRect">
            <a:avLst>
              <a:gd name="adj" fmla="val 19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43737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59282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74827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02259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11403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mealikerim.com/cuz/1/2/arapca-sayfa</a:t>
            </a:r>
            <a:endParaRPr lang="en-US" sz="850" dirty="0"/>
          </a:p>
        </p:txBody>
      </p:sp>
      <p:pic>
        <p:nvPicPr>
          <p:cNvPr id="21" name="Image 1" descr="Cüz sayfasında üyelere özel Arapça-Sayfa sekmes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224" y="1847088"/>
            <a:ext cx="5330952" cy="292107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9239456" y="271679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23" name="Text 19"/>
          <p:cNvSpPr/>
          <p:nvPr/>
        </p:nvSpPr>
        <p:spPr>
          <a:xfrm>
            <a:off x="7000730" y="2858284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10684016" y="2858284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10314432" y="1591056"/>
            <a:ext cx="1252728" cy="219456"/>
          </a:xfrm>
          <a:prstGeom prst="roundRect">
            <a:avLst>
              <a:gd name="adj" fmla="val 41667"/>
            </a:avLst>
          </a:prstGeom>
          <a:solidFill>
            <a:srgbClr val="1E8FA8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ÜYELERE ÖZEL</a:t>
            </a:r>
            <a:endParaRPr lang="en-US" sz="850" dirty="0"/>
          </a:p>
        </p:txBody>
      </p:sp>
      <p:sp>
        <p:nvSpPr>
          <p:cNvPr id="26" name="Text 22"/>
          <p:cNvSpPr/>
          <p:nvPr/>
        </p:nvSpPr>
        <p:spPr>
          <a:xfrm>
            <a:off x="457200" y="502434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841248" y="4987770"/>
            <a:ext cx="5056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Cüz seçin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Listeden bir cüze tıklayın.</a:t>
            </a:r>
            <a:endParaRPr lang="en-US" sz="1250" dirty="0"/>
          </a:p>
        </p:txBody>
      </p:sp>
      <p:sp>
        <p:nvSpPr>
          <p:cNvPr id="28" name="Text 24"/>
          <p:cNvSpPr/>
          <p:nvPr/>
        </p:nvSpPr>
        <p:spPr>
          <a:xfrm>
            <a:off x="6309360" y="506991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9" name="Text 25"/>
          <p:cNvSpPr txBox="1"/>
          <p:nvPr/>
        </p:nvSpPr>
        <p:spPr>
          <a:xfrm>
            <a:off x="6693408" y="5033334"/>
            <a:ext cx="5056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Sayfa seçimi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Açılır listeden cüzün sayfasını seçin.</a:t>
            </a:r>
            <a:endParaRPr lang="en-US" sz="1250" dirty="0"/>
          </a:p>
        </p:txBody>
      </p:sp>
      <p:sp>
        <p:nvSpPr>
          <p:cNvPr id="30" name="Text 26"/>
          <p:cNvSpPr/>
          <p:nvPr/>
        </p:nvSpPr>
        <p:spPr>
          <a:xfrm>
            <a:off x="6309360" y="543567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6693408" y="5399094"/>
            <a:ext cx="5056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Sekmeler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Türkçe, Arapça-Türkçe veya Arapça okuyun.</a:t>
            </a:r>
            <a:endParaRPr lang="en-US" sz="1250" dirty="0"/>
          </a:p>
        </p:txBody>
      </p:sp>
      <p:sp>
        <p:nvSpPr>
          <p:cNvPr id="32" name="Text 28"/>
          <p:cNvSpPr/>
          <p:nvPr/>
        </p:nvSpPr>
        <p:spPr>
          <a:xfrm>
            <a:off x="6309360" y="580143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3" name="Text 29"/>
          <p:cNvSpPr txBox="1"/>
          <p:nvPr/>
        </p:nvSpPr>
        <p:spPr>
          <a:xfrm>
            <a:off x="6693408" y="5764854"/>
            <a:ext cx="5056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Arapça-Sayfa (üyelere özel)</a:t>
            </a:r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Giriş yapınca görünür; mushaf sayfasını resim olarak gösterir, %100 düğmeleriyle yakınlaştırabilirsiniz.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Arama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Kelime yazın, geçtiği ayetleri bulun.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4480560" cy="1582382"/>
          </a:xfrm>
          <a:prstGeom prst="roundRect">
            <a:avLst>
              <a:gd name="adj" fmla="val 4045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</a:t>
            </a:r>
            <a:endParaRPr lang="en-US" sz="850" dirty="0"/>
          </a:p>
        </p:txBody>
      </p:sp>
      <p:pic>
        <p:nvPicPr>
          <p:cNvPr id="13" name="Image 0" descr="Ekran görüntüsü: mealikerim.co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4370832" cy="123491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2689831" y="2028418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91523" y="197228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457200" y="3274022"/>
            <a:ext cx="4480560" cy="2929556"/>
          </a:xfrm>
          <a:prstGeom prst="roundRect">
            <a:avLst>
              <a:gd name="adj" fmla="val 2185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85216" y="3374606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40664" y="3374606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96112" y="3374606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170432" y="3333458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1261872" y="3333458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mealikerim.com/arama?q=sabır</a:t>
            </a:r>
            <a:endParaRPr lang="en-US" sz="850" dirty="0"/>
          </a:p>
        </p:txBody>
      </p:sp>
      <p:pic>
        <p:nvPicPr>
          <p:cNvPr id="22" name="Image 1" descr="Ekran görüntüsü: mealikerim.com/arama?q=sabı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" y="3566630"/>
            <a:ext cx="4370832" cy="2582084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4654296" y="377076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512064" y="401961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5486400" y="17099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6" name="Text 22"/>
          <p:cNvSpPr txBox="1"/>
          <p:nvPr/>
        </p:nvSpPr>
        <p:spPr>
          <a:xfrm>
            <a:off x="5870448" y="1673352"/>
            <a:ext cx="5833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Arama kutusu</a:t>
            </a:r>
            <a:endParaRPr lang="en-US" sz="14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Üst çubuktaki büyüteç simgesine tıklayın, en az 3 harf yazıp Enter'a basın.</a:t>
            </a:r>
            <a:endParaRPr lang="en-US" sz="1450" dirty="0"/>
          </a:p>
        </p:txBody>
      </p:sp>
      <p:sp>
        <p:nvSpPr>
          <p:cNvPr id="27" name="Text 23"/>
          <p:cNvSpPr/>
          <p:nvPr/>
        </p:nvSpPr>
        <p:spPr>
          <a:xfrm>
            <a:off x="5486400" y="27614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8" name="Text 24"/>
          <p:cNvSpPr txBox="1"/>
          <p:nvPr/>
        </p:nvSpPr>
        <p:spPr>
          <a:xfrm>
            <a:off x="5870448" y="2724912"/>
            <a:ext cx="5833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Yardım (?)</a:t>
            </a:r>
            <a:endParaRPr lang="en-US" sz="14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Arama ipuçlarını gösteren pencereyi açar.</a:t>
            </a:r>
            <a:endParaRPr lang="en-US" sz="1450" dirty="0"/>
          </a:p>
        </p:txBody>
      </p:sp>
      <p:sp>
        <p:nvSpPr>
          <p:cNvPr id="29" name="Text 25"/>
          <p:cNvSpPr/>
          <p:nvPr/>
        </p:nvSpPr>
        <p:spPr>
          <a:xfrm>
            <a:off x="5486400" y="381304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0" name="Text 26"/>
          <p:cNvSpPr txBox="1"/>
          <p:nvPr/>
        </p:nvSpPr>
        <p:spPr>
          <a:xfrm>
            <a:off x="5870448" y="3776472"/>
            <a:ext cx="5833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 sayısı</a:t>
            </a:r>
            <a:endParaRPr lang="en-US" sz="14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Kaç ayet bulunduğu ve kaçıncı sayfada olduğunuz yazar.</a:t>
            </a:r>
            <a:endParaRPr lang="en-US" sz="1450" dirty="0"/>
          </a:p>
        </p:txBody>
      </p:sp>
      <p:sp>
        <p:nvSpPr>
          <p:cNvPr id="31" name="Text 27"/>
          <p:cNvSpPr/>
          <p:nvPr/>
        </p:nvSpPr>
        <p:spPr>
          <a:xfrm>
            <a:off x="5486400" y="48646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2" name="Text 28"/>
          <p:cNvSpPr txBox="1"/>
          <p:nvPr/>
        </p:nvSpPr>
        <p:spPr>
          <a:xfrm>
            <a:off x="5870448" y="4828032"/>
            <a:ext cx="5833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 sekmeleri</a:t>
            </a:r>
            <a:endParaRPr lang="en-US" sz="14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Bulunan ayetleri Türkçe, Arapça-Türkçe veya Arapça görün.</a:t>
            </a:r>
            <a:endParaRPr lang="en-US" sz="1450" dirty="0"/>
          </a:p>
        </p:txBody>
      </p:sp>
      <p:sp>
        <p:nvSpPr>
          <p:cNvPr id="33" name="Shape 29"/>
          <p:cNvSpPr/>
          <p:nvPr/>
        </p:nvSpPr>
        <p:spPr>
          <a:xfrm>
            <a:off x="5486400" y="5669280"/>
            <a:ext cx="626364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</p:spPr>
      </p:sp>
      <p:sp>
        <p:nvSpPr>
          <p:cNvPr id="34" name="Text 30"/>
          <p:cNvSpPr txBox="1"/>
          <p:nvPr/>
        </p:nvSpPr>
        <p:spPr>
          <a:xfrm>
            <a:off x="5669280" y="566928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sonucun yanında, sure sayfasındaki gibi onay kutusu ve üç nokta menüsü bulunur.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Fihrist (konu dizini)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Kur'an'daki kavramları alfabetik olarak tarayın.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440680" cy="3268542"/>
          </a:xfrm>
          <a:prstGeom prst="roundRect">
            <a:avLst>
              <a:gd name="adj" fmla="val 19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mealikerim.com/fihrist</a:t>
            </a:r>
            <a:endParaRPr lang="en-US" sz="850" dirty="0"/>
          </a:p>
        </p:txBody>
      </p:sp>
      <p:pic>
        <p:nvPicPr>
          <p:cNvPr id="13" name="Image 0" descr="Ekran görüntüsü: mealikerim.com/fihris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330952" cy="292107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949614" y="2285512"/>
            <a:ext cx="192024" cy="192024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861843" y="2574695"/>
            <a:ext cx="192024" cy="192024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12064" y="3260355"/>
            <a:ext cx="192024" cy="192024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6309360" y="1554480"/>
            <a:ext cx="5440680" cy="3268542"/>
          </a:xfrm>
          <a:prstGeom prst="roundRect">
            <a:avLst>
              <a:gd name="adj" fmla="val 19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43737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59282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74827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02259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11403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mealikerim.com/fihrist/…</a:t>
            </a:r>
            <a:endParaRPr lang="en-US" sz="850" dirty="0"/>
          </a:p>
        </p:txBody>
      </p:sp>
      <p:pic>
        <p:nvPicPr>
          <p:cNvPr id="23" name="Image 1" descr="Ekran görüntüsü: mealikerim.com/fihrist/…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224" y="1847088"/>
            <a:ext cx="5330952" cy="2921070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6967640" y="245392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10863160" y="245392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26" name="Text 22"/>
          <p:cNvSpPr/>
          <p:nvPr/>
        </p:nvSpPr>
        <p:spPr>
          <a:xfrm>
            <a:off x="457200" y="50424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841248" y="5005902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Arama kutusu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Aradığınız kavramı yazın.</a:t>
            </a:r>
            <a:endParaRPr lang="en-US" sz="1250" dirty="0"/>
          </a:p>
        </p:txBody>
      </p:sp>
      <p:sp>
        <p:nvSpPr>
          <p:cNvPr id="28" name="Text 24"/>
          <p:cNvSpPr/>
          <p:nvPr/>
        </p:nvSpPr>
        <p:spPr>
          <a:xfrm>
            <a:off x="457200" y="54996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9" name="Text 25"/>
          <p:cNvSpPr txBox="1"/>
          <p:nvPr/>
        </p:nvSpPr>
        <p:spPr>
          <a:xfrm>
            <a:off x="841248" y="5463102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Harf çubuğu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Bir harfe tıklayın; "Tümü" hepsini gösterir.</a:t>
            </a:r>
            <a:endParaRPr lang="en-US" sz="1250" dirty="0"/>
          </a:p>
        </p:txBody>
      </p:sp>
      <p:sp>
        <p:nvSpPr>
          <p:cNvPr id="30" name="Text 26"/>
          <p:cNvSpPr/>
          <p:nvPr/>
        </p:nvSpPr>
        <p:spPr>
          <a:xfrm>
            <a:off x="457200" y="59568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841248" y="5920302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Kavram kartı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Sağdaki sayı, kavramın geçtiği ayet sayısıdır. Karta tıklayın.</a:t>
            </a:r>
            <a:endParaRPr lang="en-US" sz="1250" dirty="0"/>
          </a:p>
        </p:txBody>
      </p:sp>
      <p:sp>
        <p:nvSpPr>
          <p:cNvPr id="32" name="Text 28"/>
          <p:cNvSpPr/>
          <p:nvPr/>
        </p:nvSpPr>
        <p:spPr>
          <a:xfrm>
            <a:off x="6309360" y="50424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3" name="Text 29"/>
          <p:cNvSpPr txBox="1"/>
          <p:nvPr/>
        </p:nvSpPr>
        <p:spPr>
          <a:xfrm>
            <a:off x="6693408" y="5005902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Önceki kavram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Alfabetik olarak bir önceki konuya geçin.</a:t>
            </a:r>
            <a:endParaRPr lang="en-US" sz="1250" dirty="0"/>
          </a:p>
        </p:txBody>
      </p:sp>
      <p:sp>
        <p:nvSpPr>
          <p:cNvPr id="34" name="Text 30"/>
          <p:cNvSpPr/>
          <p:nvPr/>
        </p:nvSpPr>
        <p:spPr>
          <a:xfrm>
            <a:off x="6309360" y="54996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5" name="Text 31"/>
          <p:cNvSpPr txBox="1"/>
          <p:nvPr/>
        </p:nvSpPr>
        <p:spPr>
          <a:xfrm>
            <a:off x="6693408" y="5463102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Sonraki kavram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Alfabetik olarak bir sonraki konuya geçin.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Sesli meal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Türkçe seslendirilmiş meali dinleyin ve indirin.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949440" cy="4095259"/>
          </a:xfrm>
          <a:prstGeom prst="roundRect">
            <a:avLst>
              <a:gd name="adj" fmla="val 1563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mealikerim.com/sesli-kuran</a:t>
            </a:r>
            <a:endParaRPr lang="en-US" sz="850" dirty="0"/>
          </a:p>
        </p:txBody>
      </p:sp>
      <p:pic>
        <p:nvPicPr>
          <p:cNvPr id="13" name="Image 0" descr="Ekran görüntüsü: mealikerim.com/sesli-kura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839712" cy="3747787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3817620" y="274064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12064" y="3604394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6657740" y="359561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781812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8202168" y="162763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Diğer listeye geçiş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 bant, sure listesi ile cüz listesi arasında geçiş yapar.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7818120" y="271576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8202168" y="267919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Oynat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Satırın başındaki simgeyle sesi çalın.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7818120" y="37673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8202168" y="3730752"/>
            <a:ext cx="354787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İndir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Satırın sonundaki simgeyle ses dosyasını bilgisayarınıza indirin.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57046" cy="246888"/>
          </a:xfrm>
          <a:prstGeom prst="roundRect">
            <a:avLst>
              <a:gd name="adj" fmla="val 44444"/>
            </a:avLst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KAYITSIZ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Hakkımızda ve İletişim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Çalışmayı tanıyın, bize ulaşın.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440680" cy="3268542"/>
          </a:xfrm>
          <a:prstGeom prst="roundRect">
            <a:avLst>
              <a:gd name="adj" fmla="val 19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mealikerim.com/hakkimizda</a:t>
            </a:r>
            <a:endParaRPr lang="en-US" sz="850" dirty="0"/>
          </a:p>
        </p:txBody>
      </p:sp>
      <p:pic>
        <p:nvPicPr>
          <p:cNvPr id="13" name="Image 0" descr="Ekran görüntüsü: mealikerim.com/hakkimizd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330952" cy="292107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064133" y="187884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6309360" y="1554480"/>
            <a:ext cx="5440680" cy="3268542"/>
          </a:xfrm>
          <a:prstGeom prst="roundRect">
            <a:avLst>
              <a:gd name="adj" fmla="val 19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43737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59282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74827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02259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11403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mealikerim.com/iletisim</a:t>
            </a:r>
            <a:endParaRPr lang="en-US" sz="850" dirty="0"/>
          </a:p>
        </p:txBody>
      </p:sp>
      <p:pic>
        <p:nvPicPr>
          <p:cNvPr id="21" name="Image 1" descr="Ekran görüntüsü: mealikerim.com/iletisim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224" y="1847088"/>
            <a:ext cx="5330952" cy="292107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7005223" y="249044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23" name="Text 19"/>
          <p:cNvSpPr/>
          <p:nvPr/>
        </p:nvSpPr>
        <p:spPr>
          <a:xfrm>
            <a:off x="7831409" y="331199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7831409" y="438913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8141916" y="4539558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26" name="Text 22"/>
          <p:cNvSpPr/>
          <p:nvPr/>
        </p:nvSpPr>
        <p:spPr>
          <a:xfrm>
            <a:off x="457200" y="50424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841248" y="5005902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Belge listesi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Giriş, Önsöz, Takdim ve Takdir gibi yazıları soldaki listeden seçip okuyun.</a:t>
            </a:r>
            <a:endParaRPr lang="en-US" sz="1250" dirty="0"/>
          </a:p>
        </p:txBody>
      </p:sp>
      <p:sp>
        <p:nvSpPr>
          <p:cNvPr id="28" name="Text 24"/>
          <p:cNvSpPr/>
          <p:nvPr/>
        </p:nvSpPr>
        <p:spPr>
          <a:xfrm>
            <a:off x="6309360" y="504247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9" name="Text 25"/>
          <p:cNvSpPr txBox="1"/>
          <p:nvPr/>
        </p:nvSpPr>
        <p:spPr>
          <a:xfrm>
            <a:off x="6693408" y="5005902"/>
            <a:ext cx="5056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İletişim bilgileri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Adres, telefon ve e-posta.</a:t>
            </a:r>
            <a:endParaRPr lang="en-US" sz="1250" dirty="0"/>
          </a:p>
        </p:txBody>
      </p:sp>
      <p:sp>
        <p:nvSpPr>
          <p:cNvPr id="30" name="Text 26"/>
          <p:cNvSpPr/>
          <p:nvPr/>
        </p:nvSpPr>
        <p:spPr>
          <a:xfrm>
            <a:off x="6309360" y="542652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6693408" y="5389950"/>
            <a:ext cx="5056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Ad, e-posta, telefon, konu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Formun üst alanlarını doldurun.</a:t>
            </a:r>
            <a:endParaRPr lang="en-US" sz="1250" dirty="0"/>
          </a:p>
        </p:txBody>
      </p:sp>
      <p:sp>
        <p:nvSpPr>
          <p:cNvPr id="32" name="Text 28"/>
          <p:cNvSpPr/>
          <p:nvPr/>
        </p:nvSpPr>
        <p:spPr>
          <a:xfrm>
            <a:off x="6309360" y="5810574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3" name="Text 29"/>
          <p:cNvSpPr txBox="1"/>
          <p:nvPr/>
        </p:nvSpPr>
        <p:spPr>
          <a:xfrm>
            <a:off x="6693408" y="5773998"/>
            <a:ext cx="5056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Notunuz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Mesajınızı yazın.</a:t>
            </a:r>
            <a:endParaRPr lang="en-US" sz="1250" dirty="0"/>
          </a:p>
        </p:txBody>
      </p:sp>
      <p:sp>
        <p:nvSpPr>
          <p:cNvPr id="34" name="Text 30"/>
          <p:cNvSpPr/>
          <p:nvPr/>
        </p:nvSpPr>
        <p:spPr>
          <a:xfrm>
            <a:off x="6309360" y="6194622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5" name="Text 31"/>
          <p:cNvSpPr txBox="1"/>
          <p:nvPr/>
        </p:nvSpPr>
        <p:spPr>
          <a:xfrm>
            <a:off x="6693408" y="6158046"/>
            <a:ext cx="5056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Gönder</a:t>
            </a:r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Mesajı site yönetimine iletir.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Üye olma ve giriş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Üyelik, birkaç alanlı kısa bir formla tamamlanır.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440680" cy="3268542"/>
          </a:xfrm>
          <a:prstGeom prst="roundRect">
            <a:avLst>
              <a:gd name="adj" fmla="val 19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mealikerim.com/kayit</a:t>
            </a:r>
            <a:endParaRPr lang="en-US" sz="850" dirty="0"/>
          </a:p>
        </p:txBody>
      </p:sp>
      <p:pic>
        <p:nvPicPr>
          <p:cNvPr id="13" name="Image 0" descr="Ekran görüntüsü: mealikerim.com/kayi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330952" cy="292107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2173227" y="217551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2241689" y="304042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3953253" y="323896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6309360" y="1554480"/>
            <a:ext cx="5440680" cy="3085975"/>
          </a:xfrm>
          <a:prstGeom prst="roundRect">
            <a:avLst>
              <a:gd name="adj" fmla="val 2074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43737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59282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74827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02259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11403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mealikerim.com/giris</a:t>
            </a:r>
            <a:endParaRPr lang="en-US" sz="850" dirty="0"/>
          </a:p>
        </p:txBody>
      </p:sp>
      <p:pic>
        <p:nvPicPr>
          <p:cNvPr id="23" name="Image 1" descr="Ekran görüntüsü: mealikerim.com/giri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224" y="1847088"/>
            <a:ext cx="5330952" cy="2738503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8025387" y="2433388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8025387" y="270723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26" name="Text 22"/>
          <p:cNvSpPr/>
          <p:nvPr/>
        </p:nvSpPr>
        <p:spPr>
          <a:xfrm>
            <a:off x="9281318" y="338366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50" dirty="0"/>
          </a:p>
        </p:txBody>
      </p:sp>
      <p:sp>
        <p:nvSpPr>
          <p:cNvPr id="27" name="Text 23"/>
          <p:cNvSpPr/>
          <p:nvPr/>
        </p:nvSpPr>
        <p:spPr>
          <a:xfrm>
            <a:off x="9805413" y="380356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50" dirty="0"/>
          </a:p>
        </p:txBody>
      </p:sp>
      <p:sp>
        <p:nvSpPr>
          <p:cNvPr id="28" name="Text 24"/>
          <p:cNvSpPr/>
          <p:nvPr/>
        </p:nvSpPr>
        <p:spPr>
          <a:xfrm>
            <a:off x="457200" y="502419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9" name="Text 25"/>
          <p:cNvSpPr txBox="1"/>
          <p:nvPr/>
        </p:nvSpPr>
        <p:spPr>
          <a:xfrm>
            <a:off x="841248" y="4987614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 doldurun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Ad soyad, e-posta, şifre (en az 8 karakter) ve şifre onayı.</a:t>
            </a:r>
            <a:endParaRPr lang="en-US" sz="1200" dirty="0"/>
          </a:p>
        </p:txBody>
      </p:sp>
      <p:sp>
        <p:nvSpPr>
          <p:cNvPr id="30" name="Text 26"/>
          <p:cNvSpPr/>
          <p:nvPr/>
        </p:nvSpPr>
        <p:spPr>
          <a:xfrm>
            <a:off x="457200" y="548139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841248" y="5444814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Şartları kabul edin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"Ben robot değilim" kutusu çıkarsa onu da işaretleyin.</a:t>
            </a:r>
            <a:endParaRPr lang="en-US" sz="1200" dirty="0"/>
          </a:p>
        </p:txBody>
      </p:sp>
      <p:sp>
        <p:nvSpPr>
          <p:cNvPr id="32" name="Text 28"/>
          <p:cNvSpPr/>
          <p:nvPr/>
        </p:nvSpPr>
        <p:spPr>
          <a:xfrm>
            <a:off x="457200" y="593859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3" name="Text 29"/>
          <p:cNvSpPr txBox="1"/>
          <p:nvPr/>
        </p:nvSpPr>
        <p:spPr>
          <a:xfrm>
            <a:off x="841248" y="5902014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Kayıt Ol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Hesabınız açılır; ardından giriş yapabilirsiniz.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6309360" y="4841623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5" name="Text 31"/>
          <p:cNvSpPr txBox="1"/>
          <p:nvPr/>
        </p:nvSpPr>
        <p:spPr>
          <a:xfrm>
            <a:off x="6693408" y="4805047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Kayıtta kullandığınız adres.</a:t>
            </a:r>
            <a:endParaRPr lang="en-US" sz="1200" dirty="0"/>
          </a:p>
        </p:txBody>
      </p:sp>
      <p:sp>
        <p:nvSpPr>
          <p:cNvPr id="36" name="Text 32"/>
          <p:cNvSpPr/>
          <p:nvPr/>
        </p:nvSpPr>
        <p:spPr>
          <a:xfrm>
            <a:off x="6309360" y="5298823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7" name="Text 33"/>
          <p:cNvSpPr txBox="1"/>
          <p:nvPr/>
        </p:nvSpPr>
        <p:spPr>
          <a:xfrm>
            <a:off x="6693408" y="5262247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Şifre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Kayıtta belirlediğiniz şifre.</a:t>
            </a:r>
            <a:endParaRPr lang="en-US" sz="1200" dirty="0"/>
          </a:p>
        </p:txBody>
      </p:sp>
      <p:sp>
        <p:nvSpPr>
          <p:cNvPr id="38" name="Text 34"/>
          <p:cNvSpPr/>
          <p:nvPr/>
        </p:nvSpPr>
        <p:spPr>
          <a:xfrm>
            <a:off x="6309360" y="5756023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39" name="Text 35"/>
          <p:cNvSpPr txBox="1"/>
          <p:nvPr/>
        </p:nvSpPr>
        <p:spPr>
          <a:xfrm>
            <a:off x="6693408" y="5719447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Şifremi Unuttum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E-postanıza şifre yenileme bağlantısı gelir.</a:t>
            </a:r>
            <a:endParaRPr lang="en-US" sz="1200" dirty="0"/>
          </a:p>
        </p:txBody>
      </p:sp>
      <p:sp>
        <p:nvSpPr>
          <p:cNvPr id="40" name="Text 36"/>
          <p:cNvSpPr/>
          <p:nvPr/>
        </p:nvSpPr>
        <p:spPr>
          <a:xfrm>
            <a:off x="6309360" y="6213223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41" name="Text 37"/>
          <p:cNvSpPr txBox="1"/>
          <p:nvPr/>
        </p:nvSpPr>
        <p:spPr>
          <a:xfrm>
            <a:off x="6693408" y="6176647"/>
            <a:ext cx="5056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Hesap Oluştur</a:t>
            </a:r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Henüz üye değilseniz kayıt ekranına gider.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Hesabım menüsü ve kaldığım yer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 yaptıktan sonra üst menüde "Hesabım" belirir.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3383280" cy="4792442"/>
          </a:xfrm>
          <a:prstGeom prst="roundRect">
            <a:avLst>
              <a:gd name="adj" fmla="val 1892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11" name="Image 0" descr="Hesabım menüsü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3273552" cy="444497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12064" y="210186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512064" y="354607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512064" y="4813778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12064" y="5776588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429768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4681728" y="1627632"/>
            <a:ext cx="70225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Favorilerim, Listelerim, Ayet Notlarım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Kaydettiğiniz her şeye buradan ulaşın.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4297680" y="237744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4681728" y="2340864"/>
            <a:ext cx="70225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Kaldığım Yer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işaretlediğiniz ayete tek tıkla dönün (bir ayeti işaretledikten sonra görünür).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4297680" y="3090672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4681728" y="3054096"/>
            <a:ext cx="70225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Bilgilerim, Seçenekler, Şifre Değiştir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Hesap ayarlarınız.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4297680" y="3803904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4681728" y="3767328"/>
            <a:ext cx="70225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Güvenli Çıkış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Oturumu kapatır.</a:t>
            </a:r>
            <a:endParaRPr lang="en-US" sz="1350" dirty="0"/>
          </a:p>
        </p:txBody>
      </p:sp>
      <p:sp>
        <p:nvSpPr>
          <p:cNvPr id="24" name="Shape 21"/>
          <p:cNvSpPr/>
          <p:nvPr/>
        </p:nvSpPr>
        <p:spPr>
          <a:xfrm>
            <a:off x="4297680" y="4343400"/>
            <a:ext cx="4754880" cy="2176898"/>
          </a:xfrm>
          <a:prstGeom prst="roundRect">
            <a:avLst>
              <a:gd name="adj" fmla="val 2940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4425696" y="444398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581144" y="444398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736592" y="444398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010912" y="440283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5102352" y="440283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mealikerim.com/cuzler</a:t>
            </a:r>
            <a:endParaRPr lang="en-US" sz="850" dirty="0"/>
          </a:p>
        </p:txBody>
      </p:sp>
      <p:pic>
        <p:nvPicPr>
          <p:cNvPr id="30" name="Image 1" descr="Cüz listesinde Kaldığım Yer düğmes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544" y="4636008"/>
            <a:ext cx="4645152" cy="1829426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8162003" y="5102352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32" name="Text 28"/>
          <p:cNvSpPr/>
          <p:nvPr/>
        </p:nvSpPr>
        <p:spPr>
          <a:xfrm>
            <a:off x="9326880" y="44531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3" name="Text 29"/>
          <p:cNvSpPr txBox="1"/>
          <p:nvPr/>
        </p:nvSpPr>
        <p:spPr>
          <a:xfrm>
            <a:off x="9710928" y="4416552"/>
            <a:ext cx="2039112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Cüz Listesi'nde</a:t>
            </a:r>
            <a:endParaRPr lang="en-US" sz="13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"Kaldığım Yer" düğmesi sizi işaretlediğiniz sayfaya götürür.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Bilgilerim ve seçenekler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Hesap bilgilerinizi ve okuma tercihlerinizi düzenleyin.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120640" cy="2984794"/>
          </a:xfrm>
          <a:prstGeom prst="roundRect">
            <a:avLst>
              <a:gd name="adj" fmla="val 2144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mealikerim.com/hesabim</a:t>
            </a:r>
            <a:endParaRPr lang="en-US" sz="850" dirty="0"/>
          </a:p>
        </p:txBody>
      </p:sp>
      <p:pic>
        <p:nvPicPr>
          <p:cNvPr id="13" name="Image 0" descr="Ekran görüntüsü: mealikerim.com/hesabi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010912" cy="263732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241661" y="3706762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1314233" y="401664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5852160" y="1554480"/>
            <a:ext cx="5897880" cy="3122613"/>
          </a:xfrm>
          <a:prstGeom prst="roundRect">
            <a:avLst>
              <a:gd name="adj" fmla="val 2050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98017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13562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29107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56539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65683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mealikerim.com/hesabim/secenekler</a:t>
            </a:r>
            <a:endParaRPr lang="en-US" sz="850" dirty="0"/>
          </a:p>
        </p:txBody>
      </p:sp>
      <p:pic>
        <p:nvPicPr>
          <p:cNvPr id="22" name="Image 1" descr="Ekran görüntüsü: mealikerim.com/hesabim/secenekl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024" y="1847088"/>
            <a:ext cx="5788152" cy="2775141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7748486" y="2309574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6735916" y="270354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457200" y="48646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6" name="Text 22"/>
          <p:cNvSpPr txBox="1"/>
          <p:nvPr/>
        </p:nvSpPr>
        <p:spPr>
          <a:xfrm>
            <a:off x="841248" y="4828032"/>
            <a:ext cx="473659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 (gri alan)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Değiştirilemez. Adınızı ve telefonunuzu güncelleyebilirsiniz.</a:t>
            </a:r>
            <a:endParaRPr lang="en-US" sz="1350" dirty="0"/>
          </a:p>
        </p:txBody>
      </p:sp>
      <p:sp>
        <p:nvSpPr>
          <p:cNvPr id="27" name="Text 23"/>
          <p:cNvSpPr/>
          <p:nvPr/>
        </p:nvSpPr>
        <p:spPr>
          <a:xfrm>
            <a:off x="457200" y="564184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8" name="Text 24"/>
          <p:cNvSpPr txBox="1"/>
          <p:nvPr/>
        </p:nvSpPr>
        <p:spPr>
          <a:xfrm>
            <a:off x="841248" y="5605272"/>
            <a:ext cx="473659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Kaydet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Değişiklikleri kaydeder. Şifre için Hesabım → Şifre Değiştir.</a:t>
            </a:r>
            <a:endParaRPr lang="en-US" sz="1350" dirty="0"/>
          </a:p>
        </p:txBody>
      </p:sp>
      <p:sp>
        <p:nvSpPr>
          <p:cNvPr id="29" name="Text 25"/>
          <p:cNvSpPr/>
          <p:nvPr/>
        </p:nvSpPr>
        <p:spPr>
          <a:xfrm>
            <a:off x="5852160" y="4896549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0" name="Text 26"/>
          <p:cNvSpPr txBox="1"/>
          <p:nvPr/>
        </p:nvSpPr>
        <p:spPr>
          <a:xfrm>
            <a:off x="6236208" y="4859973"/>
            <a:ext cx="551383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Transkripsiyon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 metnin Latin harfleriyle okunuşunu gösterir (Yok / Türkçe / Türkçe-Sade).</a:t>
            </a:r>
            <a:endParaRPr lang="en-US" sz="1350" dirty="0"/>
          </a:p>
        </p:txBody>
      </p:sp>
      <p:sp>
        <p:nvSpPr>
          <p:cNvPr id="31" name="Text 27"/>
          <p:cNvSpPr/>
          <p:nvPr/>
        </p:nvSpPr>
        <p:spPr>
          <a:xfrm>
            <a:off x="5852160" y="5582349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2" name="Text 28"/>
          <p:cNvSpPr txBox="1"/>
          <p:nvPr/>
        </p:nvSpPr>
        <p:spPr>
          <a:xfrm>
            <a:off x="6236208" y="5545773"/>
            <a:ext cx="551383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Arapça-Türkçe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Okunuşu Arapça-Türkçe sekmesinde de gösterir.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Kur'an metni ve sayfa gösterimi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Hesabım → Seçenekler'de Arapça okuma tercihlerinizi seçin.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760720" cy="1382842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mealikerim.com/hesabim/secenekler</a:t>
            </a:r>
            <a:endParaRPr lang="en-US" sz="850" dirty="0"/>
          </a:p>
        </p:txBody>
      </p:sp>
      <p:pic>
        <p:nvPicPr>
          <p:cNvPr id="13" name="Image 0" descr="Ekran görüntüsü: mealikerim.com/hesabim/secenekl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650992" cy="103537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3295757" y="1960182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3295757" y="232304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457200" y="322993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841248" y="3193354"/>
            <a:ext cx="5376672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Kur'an Metni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 metnin hangi yazı biçimiyle (hat) gösterileceğini listeden seçin; örneğin Diyanet, İmlâî ya da Osman Hattı.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457200" y="423577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41248" y="4199194"/>
            <a:ext cx="5376672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Kuran Sayfa Gösterim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Arapça-Sayfa sekmesinde hangi mushafın sayfa görüntüsünün gösterileceğini seçin; örneğin Ahmet Hüsrev, Hafız Osman. "Varsayılan", sitenin seçtiği mushaftır.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457200" y="5577840"/>
            <a:ext cx="576072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40080" y="5577840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Seçimden sonra Kaydet'e basın.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6537960" y="160020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6885432" y="1581912"/>
            <a:ext cx="4864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Kur'an Metni: Arapça sekmesinde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6537960" y="1965960"/>
            <a:ext cx="2560320" cy="978827"/>
          </a:xfrm>
          <a:prstGeom prst="roundRect">
            <a:avLst>
              <a:gd name="adj" fmla="val 653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665976" y="206654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821424" y="206654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976872" y="206654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28" name="Image 1" descr="Basit yazı biçim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824" y="2258568"/>
            <a:ext cx="2450592" cy="631355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9189720" y="1965960"/>
            <a:ext cx="2560320" cy="978827"/>
          </a:xfrm>
          <a:prstGeom prst="roundRect">
            <a:avLst>
              <a:gd name="adj" fmla="val 653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30" name="Shape 26"/>
          <p:cNvSpPr/>
          <p:nvPr/>
        </p:nvSpPr>
        <p:spPr>
          <a:xfrm>
            <a:off x="9317736" y="206654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9473184" y="206654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32" name="Shape 28"/>
          <p:cNvSpPr/>
          <p:nvPr/>
        </p:nvSpPr>
        <p:spPr>
          <a:xfrm>
            <a:off x="9628632" y="206654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33" name="Image 2" descr="Osman Hattı yazı biçimi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4584" y="2258568"/>
            <a:ext cx="2450592" cy="631355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6537960" y="3310547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5" name="Text 30"/>
          <p:cNvSpPr txBox="1"/>
          <p:nvPr/>
        </p:nvSpPr>
        <p:spPr>
          <a:xfrm>
            <a:off x="6885432" y="3292259"/>
            <a:ext cx="4864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Kuran Sayfa Gösterim: Arapça-Sayfa sekmesinde</a:t>
            </a:r>
            <a:endParaRPr lang="en-US" sz="1250" dirty="0"/>
          </a:p>
        </p:txBody>
      </p:sp>
      <p:sp>
        <p:nvSpPr>
          <p:cNvPr id="36" name="Shape 31"/>
          <p:cNvSpPr/>
          <p:nvPr/>
        </p:nvSpPr>
        <p:spPr>
          <a:xfrm>
            <a:off x="6537960" y="3676307"/>
            <a:ext cx="2560320" cy="1940357"/>
          </a:xfrm>
          <a:prstGeom prst="roundRect">
            <a:avLst>
              <a:gd name="adj" fmla="val 329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37" name="Shape 32"/>
          <p:cNvSpPr/>
          <p:nvPr/>
        </p:nvSpPr>
        <p:spPr>
          <a:xfrm>
            <a:off x="6665976" y="3776891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6821424" y="3776891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39" name="Shape 34"/>
          <p:cNvSpPr/>
          <p:nvPr/>
        </p:nvSpPr>
        <p:spPr>
          <a:xfrm>
            <a:off x="6976872" y="3776891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40" name="Image 3" descr="Ahmet Hüsrev mushafı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824" y="3968915"/>
            <a:ext cx="2450592" cy="1592885"/>
          </a:xfrm>
          <a:prstGeom prst="rect">
            <a:avLst/>
          </a:prstGeom>
        </p:spPr>
      </p:pic>
      <p:sp>
        <p:nvSpPr>
          <p:cNvPr id="41" name="Shape 35"/>
          <p:cNvSpPr/>
          <p:nvPr/>
        </p:nvSpPr>
        <p:spPr>
          <a:xfrm>
            <a:off x="9189720" y="3676307"/>
            <a:ext cx="2560320" cy="1940357"/>
          </a:xfrm>
          <a:prstGeom prst="roundRect">
            <a:avLst>
              <a:gd name="adj" fmla="val 329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42" name="Shape 36"/>
          <p:cNvSpPr/>
          <p:nvPr/>
        </p:nvSpPr>
        <p:spPr>
          <a:xfrm>
            <a:off x="9317736" y="3776891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43" name="Shape 37"/>
          <p:cNvSpPr/>
          <p:nvPr/>
        </p:nvSpPr>
        <p:spPr>
          <a:xfrm>
            <a:off x="9473184" y="3776891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4" name="Shape 38"/>
          <p:cNvSpPr/>
          <p:nvPr/>
        </p:nvSpPr>
        <p:spPr>
          <a:xfrm>
            <a:off x="9628632" y="3776891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45" name="Image 4" descr="Hafız Osman mushafı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4584" y="3968915"/>
            <a:ext cx="2450592" cy="15928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Ayet menüsü (üye)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Üyeler için menü, kaydetme ve not alma işlemleriyle genişler.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3931920" cy="4645076"/>
          </a:xfrm>
          <a:prstGeom prst="roundRect">
            <a:avLst>
              <a:gd name="adj" fmla="val 162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11" name="Image 0" descr="Ayet menüsü, üye görünümü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3822192" cy="4297604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12149" y="2108624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512149" y="259884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512149" y="308906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12149" y="357928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12149" y="4069508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512149" y="455972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93776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5321808" y="1627632"/>
            <a:ext cx="6382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Kopyala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Ayeti panoya kopyalar.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4937760" y="2340864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5321808" y="2304288"/>
            <a:ext cx="6382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Kaldığım Yer İşaretle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Okumaya sonra buradan devam etmek için ayeti işaretler (ayetin yanında ★ görünür).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4937760" y="301752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5321808" y="2980944"/>
            <a:ext cx="6382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Favorilerime Ekle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Ayeti favori listenize ekler.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4937760" y="369417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5321808" y="3657600"/>
            <a:ext cx="6382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Listeme Ekle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Ayeti mevcut bir listenize ya da yeni açacağınız bir listeye ekler.</a:t>
            </a:r>
            <a:endParaRPr lang="en-US" sz="1350" dirty="0"/>
          </a:p>
        </p:txBody>
      </p:sp>
      <p:sp>
        <p:nvSpPr>
          <p:cNvPr id="26" name="Text 23"/>
          <p:cNvSpPr/>
          <p:nvPr/>
        </p:nvSpPr>
        <p:spPr>
          <a:xfrm>
            <a:off x="4937760" y="4370832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5321808" y="4334256"/>
            <a:ext cx="6382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Notum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Ayete kişisel notunuzu yazmanızı sağlar.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4937760" y="50474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5321808" y="5010912"/>
            <a:ext cx="6382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Soru&amp;Yorum Gönder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Ayetle ilgili sorunuzu ya da yorumunuzu iletir.</a:t>
            </a:r>
            <a:endParaRPr lang="en-US" sz="1350" dirty="0"/>
          </a:p>
        </p:txBody>
      </p:sp>
      <p:sp>
        <p:nvSpPr>
          <p:cNvPr id="30" name="Text 27"/>
          <p:cNvSpPr txBox="1"/>
          <p:nvPr/>
        </p:nvSpPr>
        <p:spPr>
          <a:xfrm>
            <a:off x="4937760" y="580644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Menünün altındaki  T-  /  Normal  /  A+  düğmeleri ayet yazı boyutunu değiştirir.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Favori ayetlerim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Beğendiğiniz ayetleri tek yerde toplayın.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949440" cy="3861023"/>
          </a:xfrm>
          <a:prstGeom prst="roundRect">
            <a:avLst>
              <a:gd name="adj" fmla="val 165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mealikerim.com/favorilerim</a:t>
            </a:r>
            <a:endParaRPr lang="en-US" sz="850" dirty="0"/>
          </a:p>
        </p:txBody>
      </p:sp>
      <p:pic>
        <p:nvPicPr>
          <p:cNvPr id="13" name="Image 0" descr="Ekran görüntüsü: mealikerim.com/favorileri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839712" cy="3513551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12064" y="2617581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7050087" y="303156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7005161" y="327161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781812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8202168" y="1627632"/>
            <a:ext cx="354787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Okuma sekmeleri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Favorilerinizi Türkçe, Arapça-Türkçe veya Arapça görün.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7818120" y="25328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8202168" y="2496312"/>
            <a:ext cx="354787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Onay kutusu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İşlem yapmak istediğiniz ayeti işaretleyin.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7818120" y="340156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8202168" y="3364992"/>
            <a:ext cx="354787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menüsü (⋮)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Kopyala, listeye ekle, not ekle gibi işlemler.</a:t>
            </a:r>
            <a:endParaRPr lang="en-US" sz="1350" dirty="0"/>
          </a:p>
        </p:txBody>
      </p:sp>
      <p:sp>
        <p:nvSpPr>
          <p:cNvPr id="23" name="Shape 20"/>
          <p:cNvSpPr/>
          <p:nvPr/>
        </p:nvSpPr>
        <p:spPr>
          <a:xfrm>
            <a:off x="7818120" y="443484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001000" y="4526280"/>
            <a:ext cx="3566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Nasıl eklenir, nasıl çıkarılır?</a:t>
            </a:r>
            <a:endParaRPr lang="en-US" sz="1250" dirty="0"/>
          </a:p>
          <a:p>
            <a:pPr indent="0" marL="0"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Eklemek için ayet menüsünden "Favorilerime Ekle"yi seçin. Çıkarmak için ayeti işaretleyin, alttaki çubuktan "Favorilerimden Çıkar"a basın.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Listelerim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Ayetleri konulara göre kendi listelerinizde toplayın.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6400800" cy="1855606"/>
          </a:xfrm>
          <a:prstGeom prst="roundRect">
            <a:avLst>
              <a:gd name="adj" fmla="val 344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mealikerim.com/listelerim</a:t>
            </a:r>
            <a:endParaRPr lang="en-US" sz="850" dirty="0"/>
          </a:p>
        </p:txBody>
      </p:sp>
      <p:pic>
        <p:nvPicPr>
          <p:cNvPr id="13" name="Image 0" descr="Ekran görüntüsü: mealikerim.com/listeleri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6291072" cy="150813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913982" y="201287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12064" y="2447216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457200" y="3592966"/>
            <a:ext cx="3566160" cy="2776026"/>
          </a:xfrm>
          <a:prstGeom prst="roundRect">
            <a:avLst>
              <a:gd name="adj" fmla="val 2306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85216" y="3693550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40664" y="3693550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96112" y="3693550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20" name="Image 1" descr="Listeme Ekle penceres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" y="3885574"/>
            <a:ext cx="3456432" cy="2428554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512064" y="464338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512064" y="541572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3" name="Text 19"/>
          <p:cNvSpPr/>
          <p:nvPr/>
        </p:nvSpPr>
        <p:spPr>
          <a:xfrm>
            <a:off x="731520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4" name="Text 20"/>
          <p:cNvSpPr txBox="1"/>
          <p:nvPr/>
        </p:nvSpPr>
        <p:spPr>
          <a:xfrm>
            <a:off x="7699248" y="1627632"/>
            <a:ext cx="4050792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Ekle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Boş bir liste oluşturur; başlığını ve notunu yazarsınız.</a:t>
            </a:r>
            <a:endParaRPr lang="en-US" sz="1350" dirty="0"/>
          </a:p>
        </p:txBody>
      </p:sp>
      <p:sp>
        <p:nvSpPr>
          <p:cNvPr id="25" name="Text 21"/>
          <p:cNvSpPr/>
          <p:nvPr/>
        </p:nvSpPr>
        <p:spPr>
          <a:xfrm>
            <a:off x="7315200" y="262432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6" name="Text 22"/>
          <p:cNvSpPr txBox="1"/>
          <p:nvPr/>
        </p:nvSpPr>
        <p:spPr>
          <a:xfrm>
            <a:off x="7699248" y="2587752"/>
            <a:ext cx="4050792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kartı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Listeyi açar. Sağdaki sayı, listedeki ayet sayısıdır.</a:t>
            </a:r>
            <a:endParaRPr lang="en-US" sz="1350" dirty="0"/>
          </a:p>
        </p:txBody>
      </p:sp>
      <p:sp>
        <p:nvSpPr>
          <p:cNvPr id="27" name="Text 23"/>
          <p:cNvSpPr/>
          <p:nvPr/>
        </p:nvSpPr>
        <p:spPr>
          <a:xfrm>
            <a:off x="7315200" y="358444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8" name="Text 24"/>
          <p:cNvSpPr txBox="1"/>
          <p:nvPr/>
        </p:nvSpPr>
        <p:spPr>
          <a:xfrm>
            <a:off x="7699248" y="3547872"/>
            <a:ext cx="4050792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Listeye ekleme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menüsünden "Listeme Ekle"yi seçin, listenizi seçip "Ekle"ye basın.</a:t>
            </a:r>
            <a:endParaRPr lang="en-US" sz="1350" dirty="0"/>
          </a:p>
        </p:txBody>
      </p:sp>
      <p:sp>
        <p:nvSpPr>
          <p:cNvPr id="29" name="Text 25"/>
          <p:cNvSpPr/>
          <p:nvPr/>
        </p:nvSpPr>
        <p:spPr>
          <a:xfrm>
            <a:off x="7315200" y="454456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0" name="Text 26"/>
          <p:cNvSpPr txBox="1"/>
          <p:nvPr/>
        </p:nvSpPr>
        <p:spPr>
          <a:xfrm>
            <a:off x="7699248" y="4507992"/>
            <a:ext cx="4050792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liste açarak ekleme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Başlık yazıp "Oluştur ve Ekle"ye basarak ayeti yeni bir listeye koyun.</a:t>
            </a:r>
            <a:endParaRPr lang="en-US" sz="1350" dirty="0"/>
          </a:p>
        </p:txBody>
      </p:sp>
      <p:sp>
        <p:nvSpPr>
          <p:cNvPr id="31" name="Text 27"/>
          <p:cNvSpPr txBox="1"/>
          <p:nvPr/>
        </p:nvSpPr>
        <p:spPr>
          <a:xfrm>
            <a:off x="4297680" y="3775846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İpucu: Listelerinizi Word olarak alabilir, e-postayla gönderebilirsiniz (sonraki slayt).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 ve notları paylaşma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listeyi ya da bir ayet notunu yazdırın, Word olarak alın, gönderin.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7132320" cy="4195468"/>
          </a:xfrm>
          <a:prstGeom prst="roundRect">
            <a:avLst>
              <a:gd name="adj" fmla="val 1526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mealikerim.com/listelerim/…/ayetler</a:t>
            </a:r>
            <a:endParaRPr lang="en-US" sz="850" dirty="0"/>
          </a:p>
        </p:txBody>
      </p:sp>
      <p:pic>
        <p:nvPicPr>
          <p:cNvPr id="13" name="Image 0" descr="Ekran görüntüsü: mealikerim.com/listelerim/…/ayetl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7022592" cy="3847996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2072713" y="225944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2626896" y="225944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3411479" y="225944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5592182" y="2259445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800100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385048" y="1627632"/>
            <a:ext cx="336499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Yazdır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Listeyi yazdırır.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8001000" y="253288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8385048" y="2496312"/>
            <a:ext cx="336499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Word'e Aktar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Listeyi Word belgesi olarak indirir.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8001000" y="340156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385048" y="3364992"/>
            <a:ext cx="336499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WhatsApp'ta Paylaş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Listeyi WhatsApp ile paylaşır.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8001000" y="427024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8385048" y="4233672"/>
            <a:ext cx="336499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 Gönder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Adresi yazıp gönderin; liste e-postayla ulaşır.</a:t>
            </a:r>
            <a:endParaRPr lang="en-US" sz="1350" dirty="0"/>
          </a:p>
        </p:txBody>
      </p:sp>
      <p:sp>
        <p:nvSpPr>
          <p:cNvPr id="26" name="Text 23"/>
          <p:cNvSpPr txBox="1"/>
          <p:nvPr/>
        </p:nvSpPr>
        <p:spPr>
          <a:xfrm>
            <a:off x="8001000" y="525780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Aynı çubuk, tek bir ayet notunun sayfasında da bulunur.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36422" cy="246888"/>
          </a:xfrm>
          <a:prstGeom prst="roundRect">
            <a:avLst>
              <a:gd name="adj" fmla="val 44444"/>
            </a:avLst>
          </a:prstGeom>
          <a:solidFill>
            <a:srgbClr val="1E8FA8"/>
          </a:solidFill>
          <a:ln>
            <a:solidFill>
              <a:srgbClr val="1E8FA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Ayet notları, soru ve yorum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menüsünden not alın ya da site yönetimine soru gönderin.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3291840" cy="3007595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11" name="Image 0" descr="Ayet Notum penceres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3182112" cy="2660123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12064" y="340586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1083262" y="379381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3931920" y="1554480"/>
            <a:ext cx="3291840" cy="3007595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05993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21538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7083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18" name="Image 1" descr="Soru&amp;Yorum Gönder penceres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6784" y="1847088"/>
            <a:ext cx="3182112" cy="2660123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3986784" y="3405867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20" name="Text 16"/>
          <p:cNvSpPr/>
          <p:nvPr/>
        </p:nvSpPr>
        <p:spPr>
          <a:xfrm>
            <a:off x="4573251" y="3793810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457200" y="4744955"/>
            <a:ext cx="5669280" cy="1680241"/>
          </a:xfrm>
          <a:prstGeom prst="roundRect">
            <a:avLst>
              <a:gd name="adj" fmla="val 3809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585216" y="4845539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740664" y="4845539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896112" y="4845539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1170432" y="4804391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1261872" y="4804391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mealikerim.com/ayet-notlarim</a:t>
            </a:r>
            <a:endParaRPr lang="en-US" sz="850" dirty="0"/>
          </a:p>
        </p:txBody>
      </p:sp>
      <p:pic>
        <p:nvPicPr>
          <p:cNvPr id="27" name="Image 2" descr="Ekran görüntüsü: mealikerim.com/ayet-notlarim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" y="5037563"/>
            <a:ext cx="5559552" cy="1332769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512064" y="5508209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29" name="Text 24"/>
          <p:cNvSpPr/>
          <p:nvPr/>
        </p:nvSpPr>
        <p:spPr>
          <a:xfrm>
            <a:off x="777240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30" name="Text 25"/>
          <p:cNvSpPr txBox="1"/>
          <p:nvPr/>
        </p:nvSpPr>
        <p:spPr>
          <a:xfrm>
            <a:off x="8156448" y="1627632"/>
            <a:ext cx="359359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yazın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menüsünden "Ayet Notum"u seçin ve notunuzu yazın.</a:t>
            </a:r>
            <a:endParaRPr lang="en-US" sz="1350" dirty="0"/>
          </a:p>
        </p:txBody>
      </p:sp>
      <p:sp>
        <p:nvSpPr>
          <p:cNvPr id="31" name="Text 26"/>
          <p:cNvSpPr/>
          <p:nvPr/>
        </p:nvSpPr>
        <p:spPr>
          <a:xfrm>
            <a:off x="7772400" y="2560320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2" name="Text 27"/>
          <p:cNvSpPr txBox="1"/>
          <p:nvPr/>
        </p:nvSpPr>
        <p:spPr>
          <a:xfrm>
            <a:off x="8156448" y="2523744"/>
            <a:ext cx="359359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Kaydet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Notunuz "Ayet Notlarım" sayfasında listelenir.</a:t>
            </a:r>
            <a:endParaRPr lang="en-US" sz="1350" dirty="0"/>
          </a:p>
        </p:txBody>
      </p:sp>
      <p:sp>
        <p:nvSpPr>
          <p:cNvPr id="33" name="Text 28"/>
          <p:cNvSpPr/>
          <p:nvPr/>
        </p:nvSpPr>
        <p:spPr>
          <a:xfrm>
            <a:off x="7772400" y="3456432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4" name="Text 29"/>
          <p:cNvSpPr txBox="1"/>
          <p:nvPr/>
        </p:nvSpPr>
        <p:spPr>
          <a:xfrm>
            <a:off x="8156448" y="3419856"/>
            <a:ext cx="359359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 ya da yorum yazın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menüsünden "Soru&amp;Yorum Gönder"i seçin.</a:t>
            </a:r>
            <a:endParaRPr lang="en-US" sz="1350" dirty="0"/>
          </a:p>
        </p:txBody>
      </p:sp>
      <p:sp>
        <p:nvSpPr>
          <p:cNvPr id="35" name="Text 30"/>
          <p:cNvSpPr/>
          <p:nvPr/>
        </p:nvSpPr>
        <p:spPr>
          <a:xfrm>
            <a:off x="7772400" y="4352544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6" name="Text 31"/>
          <p:cNvSpPr txBox="1"/>
          <p:nvPr/>
        </p:nvSpPr>
        <p:spPr>
          <a:xfrm>
            <a:off x="8156448" y="4315968"/>
            <a:ext cx="359359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Gönder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Mesajınız site yönetimine ulaşır.</a:t>
            </a:r>
            <a:endParaRPr lang="en-US" sz="1350" dirty="0"/>
          </a:p>
        </p:txBody>
      </p:sp>
      <p:sp>
        <p:nvSpPr>
          <p:cNvPr id="37" name="Text 32"/>
          <p:cNvSpPr/>
          <p:nvPr/>
        </p:nvSpPr>
        <p:spPr>
          <a:xfrm>
            <a:off x="7772400" y="5248656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8" name="Text 33"/>
          <p:cNvSpPr txBox="1"/>
          <p:nvPr/>
        </p:nvSpPr>
        <p:spPr>
          <a:xfrm>
            <a:off x="8156448" y="5212080"/>
            <a:ext cx="359359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 Notlarım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notlarınız burada. Bir nota tıklayıp düzenleyin, silin ya da paylaşın.</a:t>
            </a:r>
            <a:endParaRPr lang="en-US" sz="13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88797" cy="246888"/>
          </a:xfrm>
          <a:prstGeom prst="roundRect">
            <a:avLst>
              <a:gd name="adj" fmla="val 44444"/>
            </a:avLst>
          </a:prstGeom>
          <a:solidFill>
            <a:srgbClr val="4266B0"/>
          </a:solidFill>
          <a:ln>
            <a:solidFill>
              <a:srgbClr val="4266B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HERKES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Birden fazla ayetle işlem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Ayetleri işaretleyin; alttaki çubuk toplu işlemleri sunar.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120640" cy="3522194"/>
          </a:xfrm>
          <a:prstGeom prst="roundRect">
            <a:avLst>
              <a:gd name="adj" fmla="val 1817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216" y="1655064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" y="1655064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1655064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0432" y="1613916"/>
            <a:ext cx="3108960" cy="173736"/>
          </a:xfrm>
          <a:prstGeom prst="roundRect">
            <a:avLst>
              <a:gd name="adj" fmla="val 47368"/>
            </a:avLst>
          </a:prstGeom>
          <a:solidFill>
            <a:srgbClr val="EDF0F6"/>
          </a:solidFill>
          <a:ln w="12700">
            <a:solidFill>
              <a:srgbClr val="EDF0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61872" y="1613916"/>
            <a:ext cx="2926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mealikerim.com/2/bakara</a:t>
            </a:r>
            <a:endParaRPr lang="en-US" sz="850" dirty="0"/>
          </a:p>
        </p:txBody>
      </p:sp>
      <p:pic>
        <p:nvPicPr>
          <p:cNvPr id="13" name="Image 0" descr="Ekran görüntüsü: mealikerim.com/2/bakar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847088"/>
            <a:ext cx="5010912" cy="317472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194168" y="3319613"/>
            <a:ext cx="228600" cy="228600"/>
          </a:xfrm>
          <a:prstGeom prst="ellipse">
            <a:avLst/>
          </a:prstGeom>
          <a:solidFill>
            <a:srgbClr val="C9A24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126480" y="16642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6510528" y="1627632"/>
            <a:ext cx="52395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Ayetleri işaretleyin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ayetin yanındaki onay kutusuna tıklayın.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6126480" y="2578608"/>
            <a:ext cx="256032" cy="256032"/>
          </a:xfrm>
          <a:prstGeom prst="ellipse">
            <a:avLst/>
          </a:prstGeom>
          <a:solidFill>
            <a:srgbClr val="C9A24A"/>
          </a:solidFill>
          <a:ln>
            <a:solidFill>
              <a:srgbClr val="C9A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6510528" y="2542032"/>
            <a:ext cx="52395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Alttaki çubuk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Seçtiğiniz ayet sayısı görünür ve düğmeler etkinleşir.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6126480" y="3611880"/>
            <a:ext cx="5623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5DBE8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309360" y="3657600"/>
            <a:ext cx="5257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Çubuktaki işlemler</a:t>
            </a:r>
            <a:endParaRPr lang="en-US" sz="12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Kopyala · Kaldığım Yer İşaretle · Favorilerime Ekle · Listeme Ekle · Arkadaşıma Gönder · Paylaş</a:t>
            </a:r>
            <a:endParaRPr lang="en-US" sz="12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i="1" dirty="0">
                <a:solidFill>
                  <a:srgbClr val="1E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 olmadan Kopyala, Arkadaşıma Gönder ve Paylaş kullanılabilir.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457200" y="5213834"/>
            <a:ext cx="11292840" cy="816627"/>
          </a:xfrm>
          <a:prstGeom prst="roundRect">
            <a:avLst>
              <a:gd name="adj" fmla="val 7838"/>
            </a:avLst>
          </a:prstGeom>
          <a:solidFill>
            <a:srgbClr val="FFFFFF"/>
          </a:solidFill>
          <a:ln w="9525">
            <a:solidFill>
              <a:srgbClr val="CBD3E3"/>
            </a:solidFill>
            <a:prstDash val="solid"/>
          </a:ln>
          <a:effectLst>
            <a:outerShdw sx="100000" sy="100000" kx="0" ky="0" algn="bl" rotWithShape="0" blurRad="114300" dist="25400" dir="5400000">
              <a:srgbClr val="000000">
                <a:alpha val="16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585216" y="5314418"/>
            <a:ext cx="91440" cy="91440"/>
          </a:xfrm>
          <a:prstGeom prst="ellipse">
            <a:avLst/>
          </a:prstGeom>
          <a:solidFill>
            <a:srgbClr val="E26D5C"/>
          </a:solidFill>
          <a:ln w="12700">
            <a:solidFill>
              <a:srgbClr val="E26D5C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740664" y="5314418"/>
            <a:ext cx="91440" cy="914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96112" y="5314418"/>
            <a:ext cx="91440" cy="91440"/>
          </a:xfrm>
          <a:prstGeom prst="ellipse">
            <a:avLst/>
          </a:prstGeom>
          <a:solidFill>
            <a:srgbClr val="6FBF73"/>
          </a:solidFill>
          <a:ln w="12700">
            <a:solidFill>
              <a:srgbClr val="6FBF73"/>
            </a:solidFill>
            <a:prstDash val="solid"/>
          </a:ln>
        </p:spPr>
      </p:sp>
      <p:pic>
        <p:nvPicPr>
          <p:cNvPr id="25" name="Image 1" descr="Seçim çubuğu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" y="5506442"/>
            <a:ext cx="11183112" cy="46915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88797" cy="246888"/>
          </a:xfrm>
          <a:prstGeom prst="roundRect">
            <a:avLst>
              <a:gd name="adj" fmla="val 44444"/>
            </a:avLst>
          </a:prstGeom>
          <a:solidFill>
            <a:srgbClr val="4266B0"/>
          </a:solidFill>
          <a:ln>
            <a:solidFill>
              <a:srgbClr val="4266B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HERKES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Kayıtsız ve üye: neler yapılabilir?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789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1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Özetle iki kullanım şeklinin farkı.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Meal-i Kerim Kullanım Kılavuzu  •  mealikerim.com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247120" y="6492240"/>
            <a:ext cx="484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791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8229600" cy="914400"/>
        </p:xfrm>
        <a:graphic>
          <a:graphicData uri="http://schemas.openxmlformats.org/drawingml/2006/table">
            <a:tbl>
              <a:tblPr/>
              <a:tblGrid>
                <a:gridCol w="5120640"/>
                <a:gridCol w="1554480"/>
                <a:gridCol w="1554480"/>
              </a:tblGrid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Özellik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F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Kayıtsız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7A2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Üye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8FA8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Sure, cüz ve fihristi okuma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Ayet ve konu arama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Sesli meali dinleme ve indirme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Ayet kopyalama, arkadaşa e-posta gönderme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Yazı boyutu tercihi (ayet menüsündeki T- / A+)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İletişim formu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Arapça-Sayfa okuma (mushaf sayfaları)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Favori ayetler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Kendi ayet listeleri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Ayet notları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Kaldığım yeri işaretleme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Soru ve yorum gönderme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Liste ve notları Word / e-postayla paylaşma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Okunuş (transkripsiyon) tercihi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7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Kur'an metni ve sayfa gösterim (mushaf) tercihleri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A3AB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9E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9052560" y="1554480"/>
            <a:ext cx="2697480" cy="2377440"/>
          </a:xfrm>
          <a:prstGeom prst="roundRect">
            <a:avLst>
              <a:gd name="adj" fmla="val 3846"/>
            </a:avLst>
          </a:prstGeom>
          <a:solidFill>
            <a:srgbClr val="1B2F5B"/>
          </a:solidFill>
          <a:ln w="12700">
            <a:solidFill>
              <a:srgbClr val="1B2F5B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9281160" y="1691640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Üye olmak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çok kolay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Ad, e-posta ve şifre yeterlidir.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B2F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219456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Hayırlı okumalar</a:t>
            </a:r>
            <a:endParaRPr lang="en-US" sz="5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4747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 ve önerileriniz için sitenin İletişim sayfasını kullanabilirsiniz.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2062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mealikerim.com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Meal-i Kerim Kullanım Kılavuzu</dc:title>
  <dc:subject>PptxGenJS Presentation</dc:subject>
  <dc:creator>Meal-i Kerim</dc:creator>
  <cp:lastModifiedBy>Meal-i Kerim</cp:lastModifiedBy>
  <cp:revision>1</cp:revision>
  <dcterms:created xsi:type="dcterms:W3CDTF">2026-10-01T22:35:05Z</dcterms:created>
  <dcterms:modified xsi:type="dcterms:W3CDTF">2026-10-01T22:35:05Z</dcterms:modified>
</cp:coreProperties>
</file>